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a:solidFill>
                  <a:srgbClr val="0077AA"/>
                </a:solidFill>
                <a:latin typeface="Liberation Mono"/>
                <a:cs typeface="Times New Roman" panose="02020603050405020304" pitchFamily="18" charset="0"/>
              </a:rPr>
              <a:t>SELECT</a:t>
            </a:r>
            <a:r>
              <a:rPr lang="en-US">
                <a:solidFill>
                  <a:srgbClr val="006C86"/>
                </a:solidFill>
                <a:latin typeface="Liberation Mono"/>
                <a:cs typeface="Arial" panose="020B0604020202020204" pitchFamily="34" charset="0"/>
              </a:rPr>
              <a:t> * </a:t>
            </a:r>
            <a:r>
              <a:rPr lang="en-US">
                <a:solidFill>
                  <a:srgbClr val="0077AA"/>
                </a:solidFill>
                <a:latin typeface="Liberation Mono"/>
                <a:cs typeface="Times New Roman" panose="02020603050405020304" pitchFamily="18" charset="0"/>
              </a:rPr>
              <a:t>FROM</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emp</a:t>
            </a:r>
            <a:r>
              <a:rPr lang="en-US">
                <a:solidFill>
                  <a:srgbClr val="006C86"/>
                </a:solidFill>
                <a:latin typeface="Liberation Mono"/>
                <a:cs typeface="Arial" panose="020B0604020202020204" pitchFamily="34" charset="0"/>
              </a:rPr>
              <a:t> </a:t>
            </a:r>
            <a:r>
              <a:rPr lang="en-US">
                <a:solidFill>
                  <a:srgbClr val="0077AA"/>
                </a:solidFill>
                <a:latin typeface="Liberation Mono"/>
                <a:cs typeface="Times New Roman" panose="02020603050405020304" pitchFamily="18" charset="0"/>
              </a:rPr>
              <a:t>WHERE</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ename</a:t>
            </a:r>
            <a:r>
              <a:rPr lang="en-US">
                <a:solidFill>
                  <a:srgbClr val="006C86"/>
                </a:solidFill>
                <a:latin typeface="Liberation Mono"/>
                <a:cs typeface="Arial" panose="020B0604020202020204" pitchFamily="34" charset="0"/>
              </a:rPr>
              <a:t> </a:t>
            </a:r>
            <a:r>
              <a:rPr lang="en-US">
                <a:solidFill>
                  <a:schemeClr val="accent5">
                    <a:lumMod val="75000"/>
                  </a:schemeClr>
                </a:solidFill>
                <a:latin typeface="Liberation Mono"/>
                <a:cs typeface="Arial" panose="020B0604020202020204" pitchFamily="34" charset="0"/>
              </a:rPr>
              <a:t>=</a:t>
            </a:r>
            <a:r>
              <a:rPr lang="en-US">
                <a:solidFill>
                  <a:srgbClr val="006C86"/>
                </a:solidFill>
                <a:latin typeface="Liberation Mono"/>
                <a:cs typeface="Arial" panose="020B0604020202020204" pitchFamily="34" charset="0"/>
              </a:rPr>
              <a:t> </a:t>
            </a:r>
            <a:r>
              <a:rPr lang="en-US">
                <a:latin typeface="Liberation Mono"/>
                <a:cs typeface="Arial" panose="020B0604020202020204" pitchFamily="34" charset="0"/>
              </a:rPr>
              <a:t>'' or 1;</a:t>
            </a:r>
            <a:endParaRPr lang="en-US" dirty="0">
              <a:latin typeface="Liberation Mono"/>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50810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u="sng"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757451"/>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0184432" cy="369332"/>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699353"/>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6" name="Rectangle 5"/>
          <p:cNvSpPr/>
          <p:nvPr/>
        </p:nvSpPr>
        <p:spPr>
          <a:xfrm>
            <a:off x="407368" y="3059668"/>
            <a:ext cx="10184432" cy="369332"/>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532357" y="5214314"/>
            <a:ext cx="8839200" cy="36933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635078"/>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38618" y="4581128"/>
            <a:ext cx="1151802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solidFill>
                  <a:srgbClr val="0070C0"/>
                </a:solidFill>
                <a:latin typeface="Liberation Mono"/>
                <a:cs typeface="Arial" pitchFamily="34" charset="0"/>
              </a:rPr>
              <a:t> </a:t>
            </a:r>
            <a:r>
              <a:rPr lang="en-US" dirty="0">
                <a:solidFill>
                  <a:srgbClr val="0077AA"/>
                </a:solidFill>
                <a:latin typeface="Liberation Mono"/>
              </a:rPr>
              <a:t>INTO</a:t>
            </a:r>
            <a:r>
              <a:rPr lang="en-US" dirty="0">
                <a:solidFill>
                  <a:srgbClr val="0070C0"/>
                </a:solidFill>
                <a:latin typeface="Liberation Mono"/>
                <a:cs typeface="Arial" pitchFamily="34" charset="0"/>
              </a:rPr>
              <a:t> </a:t>
            </a:r>
            <a:r>
              <a:rPr lang="en-US" dirty="0">
                <a:latin typeface="Liberation Mono"/>
                <a:cs typeface="Arial" pitchFamily="34" charset="0"/>
              </a:rPr>
              <a:t>temp</a:t>
            </a:r>
            <a:r>
              <a:rPr lang="en-US" dirty="0">
                <a:solidFill>
                  <a:srgbClr val="0070C0"/>
                </a:solidFill>
                <a:latin typeface="Liberation Mono"/>
                <a:cs typeface="Arial" pitchFamily="34" charset="0"/>
              </a:rPr>
              <a:t> </a:t>
            </a:r>
            <a:r>
              <a:rPr lang="en-US" dirty="0">
                <a:solidFill>
                  <a:srgbClr val="0077AA"/>
                </a:solidFill>
                <a:latin typeface="Liberation Mono"/>
              </a:rPr>
              <a:t>VALUES</a:t>
            </a:r>
            <a:r>
              <a:rPr lang="en-US" dirty="0">
                <a:latin typeface="Liberation Mono"/>
                <a:cs typeface="Arial" pitchFamily="34" charset="0"/>
              </a:rPr>
              <a:t>(1,"SALEEL1", AES_ENCRYPT('SHARMIN', 'KEY1'));</a:t>
            </a:r>
          </a:p>
          <a:p>
            <a:endParaRPr lang="en-US" sz="800" dirty="0">
              <a:solidFill>
                <a:srgbClr val="0070C0"/>
              </a:solidFill>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70C0"/>
                </a:solidFill>
                <a:latin typeface="Liberation Mono"/>
                <a:cs typeface="Arial" pitchFamily="34" charset="0"/>
              </a:rPr>
              <a:t> </a:t>
            </a:r>
            <a:r>
              <a:rPr lang="en-US" dirty="0">
                <a:latin typeface="Liberation Mono"/>
                <a:cs typeface="Arial" pitchFamily="34" charset="0"/>
              </a:rPr>
              <a:t>id, ename, </a:t>
            </a:r>
            <a:r>
              <a:rPr lang="en-US" dirty="0">
                <a:solidFill>
                  <a:srgbClr val="0077AA"/>
                </a:solidFill>
                <a:latin typeface="Liberation Mono"/>
              </a:rPr>
              <a:t>CONVERT</a:t>
            </a:r>
            <a:r>
              <a:rPr lang="en-US" dirty="0">
                <a:solidFill>
                  <a:srgbClr val="0070C0"/>
                </a:solidFill>
                <a:latin typeface="Liberation Mono"/>
                <a:cs typeface="Arial" pitchFamily="34" charset="0"/>
              </a:rPr>
              <a:t>(</a:t>
            </a:r>
            <a:r>
              <a:rPr lang="en-US" dirty="0">
                <a:latin typeface="Liberation Mono"/>
                <a:cs typeface="Arial" pitchFamily="34" charset="0"/>
              </a:rPr>
              <a:t>AES_DECRYPT(PASSWORD, 'KEY1') USING UTF8) </a:t>
            </a:r>
            <a:r>
              <a:rPr lang="en-US" dirty="0">
                <a:solidFill>
                  <a:srgbClr val="0077AA"/>
                </a:solidFill>
                <a:latin typeface="Liberation Mono"/>
              </a:rPr>
              <a:t>FROM</a:t>
            </a:r>
            <a:r>
              <a:rPr lang="en-US" dirty="0">
                <a:solidFill>
                  <a:srgbClr val="0070C0"/>
                </a:solidFill>
                <a:latin typeface="Liberation Mono"/>
                <a:cs typeface="Arial" pitchFamily="34" charset="0"/>
              </a:rPr>
              <a:t> </a:t>
            </a:r>
            <a:r>
              <a:rPr lang="en-US" dirty="0">
                <a:latin typeface="Liberation Mono"/>
                <a:cs typeface="Arial" pitchFamily="34" charset="0"/>
              </a:rPr>
              <a:t>temp;</a:t>
            </a:r>
            <a:endParaRPr lang="en-US" dirty="0">
              <a:solidFill>
                <a:srgbClr val="0070C0"/>
              </a:solidFill>
              <a:latin typeface="Liberation Mono"/>
              <a:cs typeface="Arial" pitchFamily="34" charset="0"/>
            </a:endParaRPr>
          </a:p>
        </p:txBody>
      </p:sp>
      <p:sp>
        <p:nvSpPr>
          <p:cNvPr id="10" name="Rectangle 9"/>
          <p:cNvSpPr/>
          <p:nvPr/>
        </p:nvSpPr>
        <p:spPr>
          <a:xfrm>
            <a:off x="335360" y="1800043"/>
            <a:ext cx="1137726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335360" y="2991732"/>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err="1">
                <a:latin typeface="Liberation Mono"/>
                <a:cs typeface="Arial" panose="020B0604020202020204" pitchFamily="34" charset="0"/>
              </a:rPr>
              <a:t>replacedept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(deptno, dname)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847272"/>
            <a:ext cx="11377264" cy="1200329"/>
          </a:xfrm>
          <a:prstGeom prst="rect">
            <a:avLst/>
          </a:prstGeom>
          <a:solidFill>
            <a:schemeClr val="bg1"/>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612338"/>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 (EmployeeID,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31478</TotalTime>
  <Words>44806</Words>
  <Application>Microsoft Office PowerPoint</Application>
  <PresentationFormat>Widescreen</PresentationFormat>
  <Paragraphs>5468</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6700</cp:revision>
  <dcterms:created xsi:type="dcterms:W3CDTF">2015-10-09T06:09:34Z</dcterms:created>
  <dcterms:modified xsi:type="dcterms:W3CDTF">2020-07-30T10:39:57Z</dcterms:modified>
</cp:coreProperties>
</file>